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83" r:id="rId3"/>
    <p:sldId id="257" r:id="rId4"/>
    <p:sldId id="274" r:id="rId5"/>
    <p:sldId id="275" r:id="rId6"/>
    <p:sldId id="277" r:id="rId7"/>
    <p:sldId id="272" r:id="rId8"/>
    <p:sldId id="271" r:id="rId9"/>
    <p:sldId id="278" r:id="rId10"/>
    <p:sldId id="279" r:id="rId11"/>
    <p:sldId id="280" r:id="rId12"/>
    <p:sldId id="281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7C80"/>
    <a:srgbClr val="00FFFF"/>
    <a:srgbClr val="CCCCFF"/>
    <a:srgbClr val="FFFF99"/>
    <a:srgbClr val="FF99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55" autoAdjust="0"/>
    <p:restoredTop sz="99714" autoAdjust="0"/>
  </p:normalViewPr>
  <p:slideViewPr>
    <p:cSldViewPr snapToGrid="0">
      <p:cViewPr varScale="1">
        <p:scale>
          <a:sx n="74" d="100"/>
          <a:sy n="74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124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cs-CZ" sz="1800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va obrázky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2" name="Obdélník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sp>
        <p:nvSpPr>
          <p:cNvPr id="8" name="Piál 1Zástupný symbol pro obrázek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1800" dirty="0"/>
          </a:p>
        </p:txBody>
      </p:sp>
      <p:sp>
        <p:nvSpPr>
          <p:cNvPr id="11" name="Volný tvar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12" name="Volný tvar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5" name="Piál 1Zástupný symbol pro obrázek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sp>
        <p:nvSpPr>
          <p:cNvPr id="16" name="Pokyny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cs-CZ" sz="1200" b="1" i="1" dirty="0" smtClean="0">
                <a:latin typeface="Arial"/>
                <a:ea typeface="+mn-ea"/>
                <a:cs typeface="Arial"/>
              </a:rPr>
              <a:t>POZNÁMKA:</a:t>
            </a:r>
          </a:p>
          <a:p>
            <a:pPr algn="l" defTabSz="914400">
              <a:buNone/>
            </a:pPr>
            <a:r>
              <a:rPr lang="cs-CZ" sz="1200" b="0" i="1" dirty="0" smtClean="0">
                <a:latin typeface="Arial"/>
                <a:ea typeface="+mn-ea"/>
                <a:cs typeface="Arial"/>
              </a:rPr>
              <a:t>Pokud chcete změnit obrázek na tomto snímku, vyberte obrázek a odstraňte ho. Potom klikněte na ikonu Obrázek v zástupném textu a vložte vlastní obrázek.</a:t>
            </a:r>
            <a:endParaRPr lang="cs-CZ" sz="1200" b="0" i="1" dirty="0"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1800" dirty="0"/>
          </a:p>
        </p:txBody>
      </p:sp>
      <p:sp>
        <p:nvSpPr>
          <p:cNvPr id="8" name="Volný tvar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9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10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cs-CZ" smtClean="0"/>
              <a:pPr/>
              <a:t>29. 9. 2013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z%C3%A1kladn%C3%AD+%C4%8D%C3%A1sti+obchodn%C3%ADho+dopisu&amp;source=images&amp;cd=&amp;cad=rja&amp;docid=mr8WoYgKhTeAIM&amp;tbnid=f_6paJSezceOzM:&amp;ved=0CAUQjRw&amp;url=http://www.lidovky.cz/jazyk-v-praxi-dopisy-v-nemcine-de4-/zpravy-domov.aspx?c=A071114_111217_ln-cestina_hrn&amp;ei=odrbUe2gH4fetAadzIGADw&amp;bvm=bv.48705608,d.Yms&amp;psig=AFQjCNEPmD2aQyzmvwelKD-HKDQGx0jNBg&amp;ust=137344923988225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56174" y="570015"/>
          <a:ext cx="8053438" cy="46884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89237"/>
                <a:gridCol w="6564201"/>
              </a:tblGrid>
              <a:tr h="3335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Tělo</a:t>
                      </a:r>
                      <a:r>
                        <a:rPr lang="cs-CZ" sz="20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obchodního dopisu 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385" marR="8385" marT="628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Číslo projektu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CZ.1.07/1.5.00/34.0265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Název školy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Střední </a:t>
                      </a:r>
                      <a:r>
                        <a:rPr lang="cs-CZ" sz="1400" u="none" strike="noStrike" dirty="0"/>
                        <a:t>odborná škola stavební a Střední odborné učiliště stavební, </a:t>
                      </a:r>
                      <a:r>
                        <a:rPr lang="cs-CZ" sz="1400" u="none" strike="noStrike" dirty="0" smtClean="0"/>
                        <a:t>Kolín</a:t>
                      </a:r>
                      <a:r>
                        <a:rPr lang="cs-CZ" sz="1400" u="none" strike="noStrike" baseline="0" dirty="0" smtClean="0"/>
                        <a:t> II, Pražská 112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Označení materiálu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</a:rPr>
                        <a:t>4/LI/PEK/3/5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Tematický okruh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Zpracování písemností – tělo obchodního dopisu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Cílová </a:t>
                      </a:r>
                      <a:r>
                        <a:rPr lang="cs-CZ" sz="1400" u="none" strike="noStrike" dirty="0" smtClean="0"/>
                        <a:t>skupina</a:t>
                      </a:r>
                    </a:p>
                    <a:p>
                      <a:pPr marL="72000" algn="l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</a:rPr>
                        <a:t>Žáci nástavbového</a:t>
                      </a:r>
                      <a:r>
                        <a:rPr lang="cs-CZ" sz="1400" u="none" strike="noStrike" baseline="0" dirty="0" smtClean="0">
                          <a:solidFill>
                            <a:schemeClr val="tx1"/>
                          </a:solidFill>
                        </a:rPr>
                        <a:t> oboru Podnikání 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Předmět/ročník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Písemná</a:t>
                      </a:r>
                      <a:r>
                        <a:rPr lang="cs-CZ" sz="1400" u="none" strike="noStrike" baseline="0" dirty="0" smtClean="0"/>
                        <a:t> a elektronická komunikace/2. ročník 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Autor/</a:t>
                      </a:r>
                    </a:p>
                    <a:p>
                      <a:pPr marL="72000" algn="l" fontAlgn="ctr"/>
                      <a:r>
                        <a:rPr lang="cs-CZ" sz="1400" u="none" strike="noStrike" dirty="0" smtClean="0"/>
                        <a:t>datum </a:t>
                      </a:r>
                      <a:r>
                        <a:rPr lang="cs-CZ" sz="1400" u="none" strike="noStrike" dirty="0"/>
                        <a:t>vytvoření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 smtClean="0"/>
                        <a:t>Ing.</a:t>
                      </a:r>
                      <a:r>
                        <a:rPr lang="cs-CZ" sz="1400" u="none" strike="noStrike" baseline="0" dirty="0" smtClean="0"/>
                        <a:t> </a:t>
                      </a:r>
                      <a:r>
                        <a:rPr lang="cs-CZ" sz="1400" u="none" strike="noStrike" baseline="0" dirty="0" err="1" smtClean="0"/>
                        <a:t>Lindnerová</a:t>
                      </a:r>
                      <a:r>
                        <a:rPr lang="cs-CZ" sz="1400" u="none" strike="noStrike" baseline="0" dirty="0" smtClean="0"/>
                        <a:t> Šárka/leden 2013</a:t>
                      </a:r>
                      <a:endParaRPr lang="cs-CZ" sz="1400" u="none" strike="noStrike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Anotace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u="none" strike="noStrike" dirty="0" smtClean="0"/>
                        <a:t>Výukový učební materiál je zaměřen na správné vypracování</a:t>
                      </a:r>
                      <a:r>
                        <a:rPr lang="cs-CZ" sz="1400" u="none" strike="noStrike" baseline="0" dirty="0" smtClean="0"/>
                        <a:t> </a:t>
                      </a:r>
                      <a:r>
                        <a:rPr lang="cs-CZ" sz="1400" u="none" strike="noStrike" dirty="0" smtClean="0"/>
                        <a:t>těla obchodního dopisu</a:t>
                      </a:r>
                      <a:r>
                        <a:rPr lang="cs-CZ" sz="1400" u="none" strike="noStrike" baseline="0" dirty="0" smtClean="0"/>
                        <a:t> a na údaje v něm </a:t>
                      </a:r>
                      <a:r>
                        <a:rPr lang="cs-CZ" sz="1400" u="none" strike="noStrike" baseline="0" smtClean="0"/>
                        <a:t>obsažené. 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b"/>
                </a:tc>
              </a:tr>
              <a:tr h="43548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u="none" strike="noStrike" dirty="0"/>
                        <a:t>Klíčová slova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Tělo obchodního</a:t>
                      </a:r>
                      <a:r>
                        <a:rPr lang="cs-CZ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dopisu, oslovení, text obchodního dopisu, pozdrav, podpis, přílohy, doplňující údaje, stylizace a pravopis obchodního dopisu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</a:tr>
              <a:tr h="435485">
                <a:tc gridSpan="2">
                  <a:txBody>
                    <a:bodyPr/>
                    <a:lstStyle/>
                    <a:p>
                      <a:pPr marL="72000" algn="ctr" fontAlgn="ctr"/>
                      <a:r>
                        <a:rPr lang="cs-CZ" sz="1400" u="none" strike="noStrike" dirty="0"/>
                        <a:t>Pokud není uvedeno jinak, použitý materiál je z vlastních zdrojů autora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5" marR="8385" marT="6289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614" y="5462567"/>
            <a:ext cx="63373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2883" y="-588664"/>
            <a:ext cx="8046720" cy="155733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Zásady stylizace obchodního dopisu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72884" y="1169369"/>
            <a:ext cx="9463646" cy="615770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Píšeme vždy o jedné věci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Neopomeneme nic podstatného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Píšeme za podnik – sloveso, zájmeno v 1. os.mn.č. (my)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Adresáta oslovujeme 2. osobou mn. čísla (vy)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Tón dopisu přirozený, zdvořilý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Kratší, srozumitelné věty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Gramatická a interpunkční správnost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Pozor na používání citových slov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Používání synonym 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148" name="Picture 4" descr="C:\Users\Synek\AppData\Local\Microsoft\Windows\Temporary Internet Files\Content.IE5\YIRF3CTU\MC900359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614" y="3436832"/>
            <a:ext cx="3475160" cy="32489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635" y="-541069"/>
            <a:ext cx="8046720" cy="155733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Závěrečné procvičování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46265" y="950026"/>
            <a:ext cx="881149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Přiřaď k sobě dvojice (významově stejné)</a:t>
            </a:r>
            <a:r>
              <a:rPr lang="cs-CZ" dirty="0" smtClean="0"/>
              <a:t> 		</a:t>
            </a:r>
            <a:r>
              <a:rPr lang="cs-CZ" sz="2000" dirty="0" smtClean="0">
                <a:latin typeface="Calibri" pitchFamily="34" charset="0"/>
              </a:rPr>
              <a:t>merkantilní	velikost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atypický		obchodní	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exprese		znamení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transformace	výraz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aktualizovat	přijmout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signál		zákonodárný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formát		průmyslový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industriální	ústředna	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centrála		samosprávný	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autonomní	donucovací prostředek 		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sankce		neobvyklý	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legislativní 	přeměna 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proces		rozvaha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akceptovat	učinit časovým 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bilance		jednání</a:t>
            </a:r>
          </a:p>
          <a:p>
            <a:pPr marL="342900" indent="-342900"/>
            <a:r>
              <a:rPr lang="cs-CZ" sz="2000" dirty="0" smtClean="0">
                <a:latin typeface="Calibri" pitchFamily="34" charset="0"/>
              </a:rPr>
              <a:t>		</a:t>
            </a:r>
          </a:p>
          <a:p>
            <a:pPr marL="342900" indent="-342900"/>
            <a:r>
              <a:rPr lang="cs-CZ" sz="2000" dirty="0" smtClean="0"/>
              <a:t>		</a:t>
            </a:r>
            <a:endParaRPr lang="cs-CZ" sz="2000" dirty="0"/>
          </a:p>
        </p:txBody>
      </p:sp>
      <p:pic>
        <p:nvPicPr>
          <p:cNvPr id="7171" name="Picture 3" descr="C:\Users\Synek\AppData\Local\Microsoft\Windows\Temporary Internet Files\Content.IE5\8I36QABH\MC9003891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0182" y="4298868"/>
            <a:ext cx="3371986" cy="240769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9010" y="0"/>
            <a:ext cx="8046720" cy="1084217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Použité zdroje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25135" y="992779"/>
            <a:ext cx="8972007" cy="5669280"/>
          </a:xfrm>
          <a:noFill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1800" b="1" dirty="0" smtClean="0"/>
              <a:t>Obrázky</a:t>
            </a:r>
          </a:p>
          <a:p>
            <a:pPr>
              <a:buFont typeface="Arial" pitchFamily="34" charset="0"/>
              <a:buChar char="•"/>
            </a:pPr>
            <a:endParaRPr lang="cs-CZ" sz="1800" b="1" dirty="0" smtClean="0"/>
          </a:p>
          <a:p>
            <a:pPr>
              <a:spcBef>
                <a:spcPts val="0"/>
              </a:spcBef>
            </a:pPr>
            <a:r>
              <a:rPr lang="cs-CZ" sz="1800" b="1" dirty="0" smtClean="0"/>
              <a:t>č.1 </a:t>
            </a:r>
            <a:r>
              <a:rPr lang="cs-CZ" sz="1800" dirty="0" smtClean="0"/>
              <a:t>- AUTOR NEUVEDEN. </a:t>
            </a:r>
            <a:r>
              <a:rPr lang="cs-CZ" sz="1800" i="1" dirty="0" err="1" smtClean="0"/>
              <a:t>google.com</a:t>
            </a:r>
            <a:r>
              <a:rPr lang="cs-CZ" sz="1800" dirty="0" smtClean="0"/>
              <a:t> [online]. [cit. 12.7.2013]. Dostupný na 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www: http://www.lidovky.</a:t>
            </a:r>
            <a:r>
              <a:rPr lang="cs-CZ" sz="1800" dirty="0" err="1" smtClean="0"/>
              <a:t>cz</a:t>
            </a:r>
            <a:r>
              <a:rPr lang="cs-CZ" sz="1800" dirty="0" smtClean="0"/>
              <a:t>/</a:t>
            </a:r>
            <a:r>
              <a:rPr lang="cs-CZ" sz="1800" dirty="0" err="1" smtClean="0"/>
              <a:t>karel</a:t>
            </a:r>
            <a:r>
              <a:rPr lang="cs-CZ" sz="1800" dirty="0" smtClean="0"/>
              <a:t>-</a:t>
            </a:r>
            <a:r>
              <a:rPr lang="cs-CZ" sz="1800" dirty="0" err="1" smtClean="0"/>
              <a:t>capek</a:t>
            </a:r>
            <a:r>
              <a:rPr lang="cs-CZ" sz="1800" dirty="0" smtClean="0"/>
              <a:t>-</a:t>
            </a:r>
            <a:r>
              <a:rPr lang="cs-CZ" sz="1800" dirty="0" err="1" smtClean="0"/>
              <a:t>obalka</a:t>
            </a:r>
            <a:r>
              <a:rPr lang="cs-CZ" sz="1800" dirty="0" smtClean="0"/>
              <a:t>-</a:t>
            </a:r>
            <a:r>
              <a:rPr lang="cs-CZ" sz="1800" dirty="0" err="1" smtClean="0"/>
              <a:t>ktera</a:t>
            </a:r>
            <a:r>
              <a:rPr lang="cs-CZ" sz="1800" dirty="0" smtClean="0"/>
              <a:t>-</a:t>
            </a:r>
            <a:r>
              <a:rPr lang="cs-CZ" sz="1800" dirty="0" err="1" smtClean="0"/>
              <a:t>nelepi</a:t>
            </a:r>
            <a:r>
              <a:rPr lang="cs-CZ" sz="1800" dirty="0" smtClean="0"/>
              <a:t>-</a:t>
            </a:r>
            <a:r>
              <a:rPr lang="cs-CZ" sz="1800" dirty="0" err="1" smtClean="0"/>
              <a:t>dzy</a:t>
            </a:r>
            <a:r>
              <a:rPr lang="cs-CZ" sz="1800" dirty="0" smtClean="0"/>
              <a:t>-/</a:t>
            </a:r>
            <a:r>
              <a:rPr lang="cs-CZ" sz="1800" dirty="0" err="1" smtClean="0"/>
              <a:t>nazory.aspx</a:t>
            </a:r>
            <a:r>
              <a:rPr lang="cs-CZ" sz="1800" dirty="0" smtClean="0"/>
              <a:t>?c=A110617_152903_</a:t>
            </a:r>
            <a:r>
              <a:rPr lang="cs-CZ" sz="1800" dirty="0" err="1" smtClean="0"/>
              <a:t>ln</a:t>
            </a:r>
            <a:r>
              <a:rPr lang="cs-CZ" sz="1800" dirty="0" smtClean="0"/>
              <a:t>_</a:t>
            </a:r>
            <a:r>
              <a:rPr lang="cs-CZ" sz="1800" dirty="0" err="1" smtClean="0"/>
              <a:t>nazory</a:t>
            </a:r>
            <a:r>
              <a:rPr lang="cs-CZ" sz="1800" dirty="0" smtClean="0"/>
              <a:t>_</a:t>
            </a:r>
            <a:r>
              <a:rPr lang="cs-CZ" sz="1800" dirty="0" err="1" smtClean="0"/>
              <a:t>glu</a:t>
            </a:r>
            <a:endParaRPr lang="cs-CZ" sz="1800" dirty="0" smtClean="0"/>
          </a:p>
          <a:p>
            <a:pPr>
              <a:spcBef>
                <a:spcPts val="0"/>
              </a:spcBef>
            </a:pPr>
            <a:endParaRPr lang="cs-CZ" sz="1800" dirty="0" smtClean="0"/>
          </a:p>
          <a:p>
            <a:pPr>
              <a:spcBef>
                <a:spcPts val="0"/>
              </a:spcBef>
            </a:pPr>
            <a:endParaRPr lang="cs-CZ" sz="180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1800" dirty="0" smtClean="0"/>
              <a:t> </a:t>
            </a:r>
            <a:r>
              <a:rPr lang="cs-CZ" sz="1800" b="1" dirty="0" smtClean="0"/>
              <a:t>Text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cs-CZ" sz="1800" dirty="0" smtClean="0"/>
          </a:p>
          <a:p>
            <a:pPr>
              <a:spcBef>
                <a:spcPts val="0"/>
              </a:spcBef>
            </a:pPr>
            <a:r>
              <a:rPr lang="cs-CZ" sz="1800" dirty="0" smtClean="0"/>
              <a:t>FLEISCHMANNOVÁ, Emílie. </a:t>
            </a:r>
            <a:r>
              <a:rPr lang="cs-CZ" sz="1800" i="1" dirty="0" smtClean="0"/>
              <a:t>Písemná a elektronická komunikace pro střední školy a veřejnost</a:t>
            </a:r>
            <a:r>
              <a:rPr lang="cs-CZ" sz="1800" dirty="0" smtClean="0"/>
              <a:t>. 1. </a:t>
            </a:r>
            <a:r>
              <a:rPr lang="cs-CZ" sz="1800" dirty="0" err="1" smtClean="0"/>
              <a:t>vyd</a:t>
            </a:r>
            <a:r>
              <a:rPr lang="cs-CZ" sz="1800" dirty="0" smtClean="0"/>
              <a:t>. Praha: Fortuna, 2005, 151 s. ISBN 80-716-8924-6</a:t>
            </a:r>
            <a:endParaRPr lang="cs-CZ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5633" y="0"/>
            <a:ext cx="5854533" cy="2560320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1" i="0" dirty="0" smtClean="0">
                <a:solidFill>
                  <a:srgbClr val="595959"/>
                </a:solidFill>
                <a:latin typeface="Calibri" pitchFamily="34" charset="0"/>
              </a:rPr>
              <a:t>Tělo obchodního dopisu </a:t>
            </a:r>
            <a:br>
              <a:rPr lang="cs-CZ" sz="4000" b="1" i="0" dirty="0" smtClean="0">
                <a:solidFill>
                  <a:srgbClr val="595959"/>
                </a:solidFill>
                <a:latin typeface="Calibri" pitchFamily="34" charset="0"/>
              </a:rPr>
            </a:br>
            <a:endParaRPr lang="cs-CZ" sz="4000" b="1" i="0" dirty="0">
              <a:solidFill>
                <a:srgbClr val="595959"/>
              </a:solidFill>
              <a:latin typeface="Calibri" pitchFamily="34" charset="0"/>
            </a:endParaRPr>
          </a:p>
        </p:txBody>
      </p:sp>
      <p:pic>
        <p:nvPicPr>
          <p:cNvPr id="7" name="Zástupný symbol pro obrázek 6" descr="Laptop[1]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rcRect l="24061" r="24061"/>
          <a:stretch>
            <a:fillRect/>
          </a:stretch>
        </p:blipFill>
        <p:spPr/>
      </p:pic>
      <p:sp>
        <p:nvSpPr>
          <p:cNvPr id="9" name="TextovéPole 8"/>
          <p:cNvSpPr txBox="1"/>
          <p:nvPr/>
        </p:nvSpPr>
        <p:spPr>
          <a:xfrm>
            <a:off x="5821805" y="5654248"/>
            <a:ext cx="858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č. 1</a:t>
            </a:r>
            <a:endParaRPr lang="cs-CZ" sz="1400" dirty="0"/>
          </a:p>
        </p:txBody>
      </p:sp>
      <p:pic>
        <p:nvPicPr>
          <p:cNvPr id="18434" name="Picture 2" descr="http://i.lidovky.cz/07/111/lngal/HRN1ee87b_obalk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517" y="2529444"/>
            <a:ext cx="5129355" cy="3443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7522" y="274765"/>
            <a:ext cx="8913617" cy="821327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Oslovení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7952" y="1166158"/>
            <a:ext cx="10197342" cy="53557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Pod věcí vynecháme 2 řádky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Píšeme od levé svislice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Oslovujeme 5. pádem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Za oslovením je čárka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Mezi oslovením a prvním řádkem textu vynecháváme 1 řádek  </a:t>
            </a:r>
          </a:p>
          <a:p>
            <a:pPr>
              <a:buFont typeface="Arial" pitchFamily="34" charset="0"/>
              <a:buChar char="•"/>
            </a:pPr>
            <a:endParaRPr lang="cs-CZ" sz="28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endParaRPr lang="cs-CZ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692738" y="639233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7" name="Picture 3" descr="C:\Users\Synek\AppData\Local\Microsoft\Windows\Temporary Internet Files\Content.IE5\0AK252PT\MC9002796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4213" y="4088383"/>
            <a:ext cx="3771024" cy="252471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567" y="0"/>
            <a:ext cx="8046720" cy="1058091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Text dopisu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12072" y="1153933"/>
            <a:ext cx="8046718" cy="29086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6260" y="1021278"/>
            <a:ext cx="952401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Jednoduché řádkování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Mezi odstavci vynecháváme 1 prázdný řádek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Šířka levého i pravého okraje je vždy stejná (25 mm)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Zarovnání nejčastěji do bloku  </a:t>
            </a:r>
          </a:p>
          <a:p>
            <a:pPr>
              <a:buFont typeface="Arial" pitchFamily="34" charset="0"/>
              <a:buChar char="•"/>
            </a:pPr>
            <a:endParaRPr lang="cs-CZ" sz="2800" dirty="0"/>
          </a:p>
        </p:txBody>
      </p:sp>
      <p:pic>
        <p:nvPicPr>
          <p:cNvPr id="2050" name="Picture 2" descr="C:\Users\Synek\AppData\Local\Microsoft\Windows\Temporary Internet Files\Content.IE5\YIRF3CTU\MP9003096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680124"/>
            <a:ext cx="3657600" cy="2609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498764" y="261257"/>
            <a:ext cx="8027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Pozdrav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2505" y="1092530"/>
            <a:ext cx="1008215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Mezi posledním řádkem textu a pozdravem  vynechat 1 řádek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Pozdrav považujeme za další odstavec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Píšeme od levé svislice</a:t>
            </a:r>
          </a:p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   </a:t>
            </a:r>
          </a:p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</a:t>
            </a:r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Podpis</a:t>
            </a:r>
            <a:r>
              <a:rPr lang="cs-CZ" sz="4000" b="1" dirty="0" smtClean="0">
                <a:latin typeface="Calibri" pitchFamily="34" charset="0"/>
              </a:rPr>
              <a:t>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Píšeme pod vlastnoruční podpis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Titul, jméno, příjmení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Funkce pracovníka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Podlouhlé razítko umístíme nad vlastnoruční podpis </a:t>
            </a:r>
            <a:endParaRPr lang="cs-CZ" sz="28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075" name="Picture 3" descr="C:\Users\Synek\AppData\Local\Microsoft\Windows\Temporary Internet Files\Content.IE5\8I36QABH\MC9002971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4621" y="3954822"/>
            <a:ext cx="1790395" cy="1608430"/>
          </a:xfrm>
          <a:prstGeom prst="rect">
            <a:avLst/>
          </a:prstGeom>
          <a:noFill/>
        </p:spPr>
      </p:pic>
      <p:pic>
        <p:nvPicPr>
          <p:cNvPr id="3076" name="Picture 4" descr="C:\Users\Synek\AppData\Local\Microsoft\Windows\Temporary Internet Files\Content.IE5\0UL4483Q\MC9004420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4308" y="1650422"/>
            <a:ext cx="1885950" cy="15621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173" y="171450"/>
            <a:ext cx="8623830" cy="1144394"/>
          </a:xfrm>
        </p:spPr>
        <p:txBody>
          <a:bodyPr>
            <a:normAutofit/>
          </a:bodyPr>
          <a:lstStyle/>
          <a:p>
            <a:pPr>
              <a:tabLst>
                <a:tab pos="2149475" algn="l"/>
              </a:tabLst>
            </a:pPr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Přílohy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142504" y="1056904"/>
            <a:ext cx="10295906" cy="58010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Vynecháme 2 – 4 řádky (jméno a příjmení)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Píšeme od levé svislice 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Přílohy (napsat tučně)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Pod nadpis přílohy uvedeme výčet příloh (nezvýrazňujeme)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Za nadpisem přílohy (tučně) není dvojtečka, na konci řádku       </a:t>
            </a:r>
          </a:p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není žádná interpunkce  </a:t>
            </a:r>
          </a:p>
          <a:p>
            <a:endParaRPr lang="cs-CZ" sz="2800" dirty="0" smtClean="0"/>
          </a:p>
        </p:txBody>
      </p:sp>
      <p:pic>
        <p:nvPicPr>
          <p:cNvPr id="4098" name="Picture 2" descr="C:\Users\Synek\AppData\Local\Microsoft\Windows\Temporary Internet Files\Content.IE5\YIRF3CTU\MC90044215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11672">
            <a:off x="5799346" y="3729841"/>
            <a:ext cx="2917144" cy="29171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8" y="190004"/>
            <a:ext cx="8046720" cy="797317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Doplňující údaje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0010" y="1318161"/>
            <a:ext cx="8977746" cy="5093790"/>
          </a:xfrm>
        </p:spPr>
        <p:txBody>
          <a:bodyPr>
            <a:norm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V zápatí stránky 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Údaje o registraci podnikatelského subjektu v obchodním rejstříku či jiné evidenci včetně spisové značky, bankovního spojení, IČ a DIČ</a:t>
            </a:r>
            <a:r>
              <a:rPr lang="cs-CZ" sz="2800" b="1" dirty="0" smtClean="0">
                <a:latin typeface="Calibri" pitchFamily="34" charset="0"/>
              </a:rPr>
              <a:t> </a:t>
            </a:r>
          </a:p>
          <a:p>
            <a:endParaRPr lang="cs-CZ" sz="2800" dirty="0"/>
          </a:p>
        </p:txBody>
      </p:sp>
      <p:pic>
        <p:nvPicPr>
          <p:cNvPr id="5123" name="Picture 3" descr="C:\Users\Synek\AppData\Local\Microsoft\Windows\Temporary Internet Files\Content.IE5\8I36QABH\MC9002296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4530" y="3313834"/>
            <a:ext cx="3619989" cy="31025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2261" y="183325"/>
            <a:ext cx="8046720" cy="88545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Stylizace a pravopis písemností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5641" y="1270659"/>
            <a:ext cx="10877797" cy="5070763"/>
          </a:xfrm>
        </p:spPr>
        <p:txBody>
          <a:bodyPr/>
          <a:lstStyle/>
          <a:p>
            <a:pPr marL="514350" indent="-514350"/>
            <a:r>
              <a:rPr lang="cs-CZ" sz="2800" dirty="0" smtClean="0"/>
              <a:t>Funkční styly:	prostě sdělovací</a:t>
            </a:r>
          </a:p>
          <a:p>
            <a:pPr marL="514350" indent="-514350"/>
            <a:r>
              <a:rPr lang="cs-CZ" sz="2800" dirty="0" smtClean="0"/>
              <a:t>				umělecký</a:t>
            </a:r>
          </a:p>
          <a:p>
            <a:pPr marL="514350" indent="-514350"/>
            <a:r>
              <a:rPr lang="cs-CZ" sz="2800" dirty="0" smtClean="0"/>
              <a:t>				publicistický</a:t>
            </a:r>
          </a:p>
          <a:p>
            <a:pPr marL="514350" indent="-514350"/>
            <a:r>
              <a:rPr lang="cs-CZ" sz="2800" dirty="0" smtClean="0"/>
              <a:t>				odborný            vědecký odborný</a:t>
            </a:r>
          </a:p>
          <a:p>
            <a:pPr marL="514350" indent="-514350"/>
            <a:r>
              <a:rPr lang="cs-CZ" sz="2800" dirty="0" smtClean="0"/>
              <a:t>                                                          prakticky odborný</a:t>
            </a:r>
          </a:p>
          <a:p>
            <a:pPr marL="514350" indent="-514350"/>
            <a:endParaRPr lang="cs-CZ" sz="2800" dirty="0" smtClean="0"/>
          </a:p>
          <a:p>
            <a:pPr marL="514350" indent="-514350"/>
            <a:r>
              <a:rPr lang="cs-CZ" sz="2800" dirty="0" smtClean="0"/>
              <a:t>                            styl obchodní         s. administrativně právní  </a:t>
            </a:r>
          </a:p>
          <a:p>
            <a:pPr marL="514350" indent="-514350"/>
            <a:r>
              <a:rPr lang="cs-CZ" sz="2800" dirty="0" smtClean="0"/>
              <a:t>				</a:t>
            </a:r>
          </a:p>
        </p:txBody>
      </p:sp>
      <p:pic>
        <p:nvPicPr>
          <p:cNvPr id="35842" name="Picture 2" descr="C:\Users\Synek\AppData\Local\Microsoft\Windows\Temporary Internet Files\Content.IE5\0AK252PT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2101" y="4940135"/>
            <a:ext cx="1623070" cy="1917865"/>
          </a:xfrm>
          <a:prstGeom prst="rect">
            <a:avLst/>
          </a:prstGeom>
          <a:noFill/>
        </p:spPr>
      </p:pic>
      <p:cxnSp>
        <p:nvCxnSpPr>
          <p:cNvPr id="12" name="Přímá spojovací šipka 11"/>
          <p:cNvCxnSpPr/>
          <p:nvPr/>
        </p:nvCxnSpPr>
        <p:spPr>
          <a:xfrm>
            <a:off x="4987637" y="3087584"/>
            <a:ext cx="62939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975763" y="3111334"/>
            <a:ext cx="841168" cy="60366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H="1">
            <a:off x="5237017" y="3952505"/>
            <a:ext cx="995549" cy="52449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6246420" y="3978234"/>
            <a:ext cx="427511" cy="61751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023" y="201882"/>
            <a:ext cx="8487095" cy="653141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C000"/>
                </a:solidFill>
                <a:latin typeface="Calibri" pitchFamily="34" charset="0"/>
              </a:rPr>
              <a:t>Obchodní styl </a:t>
            </a:r>
            <a:endParaRPr lang="cs-CZ" sz="4000" b="1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3507" y="950025"/>
            <a:ext cx="8869880" cy="5907975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Ustálená slovní zásoba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Ustálená pojmenování a obraty 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Nevhodná slova citová, expresivní,…</a:t>
            </a:r>
          </a:p>
          <a:p>
            <a:endParaRPr lang="cs-CZ" sz="30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cs-CZ" sz="3000" b="1" dirty="0" smtClean="0">
                <a:solidFill>
                  <a:srgbClr val="FFC000"/>
                </a:solidFill>
                <a:latin typeface="Calibri" pitchFamily="34" charset="0"/>
              </a:rPr>
              <a:t>Nejčastější slohové neobratnosti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Použití slova z jiného funk. stylu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Volba nepřesného, nevýstižného výrazu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Opakování předložek u některých v. členů</a:t>
            </a:r>
          </a:p>
          <a:p>
            <a:pPr>
              <a:buFont typeface="Arial" pitchFamily="34" charset="0"/>
              <a:buChar char="•"/>
            </a:pPr>
            <a:r>
              <a:rPr lang="cs-CZ" sz="30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Nelogické vazby  </a:t>
            </a:r>
          </a:p>
          <a:p>
            <a:pPr>
              <a:buFont typeface="Arial" pitchFamily="34" charset="0"/>
              <a:buChar char="•"/>
            </a:pPr>
            <a:endParaRPr lang="cs-CZ" sz="30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endParaRPr lang="cs-CZ" sz="2800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dirty="0" smtClean="0"/>
              <a:t> </a:t>
            </a:r>
          </a:p>
        </p:txBody>
      </p:sp>
      <p:pic>
        <p:nvPicPr>
          <p:cNvPr id="4" name="Picture 3" descr="C:\Users\Synek\AppData\Local\Microsoft\Windows\Temporary Internet Files\Content.IE5\8I36QABH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694" y="4233108"/>
            <a:ext cx="2548638" cy="245863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S103431374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3033AEC5-84CA-45F0-A7AC-FA35B8B4B276}" vid="{C397D428-36B5-477C-A82A-C7AF81D198F7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TS103431374</Template>
  <TotalTime>0</TotalTime>
  <Words>446</Words>
  <Application>Microsoft Office PowerPoint</Application>
  <PresentationFormat>Širokoúhlá obrazovka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Book Antiqua</vt:lpstr>
      <vt:lpstr>Calibri</vt:lpstr>
      <vt:lpstr>Times New Roman</vt:lpstr>
      <vt:lpstr>TS103431374</vt:lpstr>
      <vt:lpstr>Prezentace aplikace PowerPoint</vt:lpstr>
      <vt:lpstr>Tělo obchodního dopisu  </vt:lpstr>
      <vt:lpstr>Oslovení </vt:lpstr>
      <vt:lpstr>Text dopisu </vt:lpstr>
      <vt:lpstr>Prezentace aplikace PowerPoint</vt:lpstr>
      <vt:lpstr>Přílohy  </vt:lpstr>
      <vt:lpstr>Doplňující údaje </vt:lpstr>
      <vt:lpstr>Stylizace a pravopis písemností </vt:lpstr>
      <vt:lpstr>Obchodní styl </vt:lpstr>
      <vt:lpstr>Zásady stylizace obchodního dopisu </vt:lpstr>
      <vt:lpstr>Závěrečné procvičování</vt:lpstr>
      <vt:lpstr>Použité zdroje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2013-07-06T14:26:42Z</dcterms:created>
  <dcterms:modified xsi:type="dcterms:W3CDTF">2013-09-29T15:27:53Z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